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27" r:id="rId3"/>
    <p:sldId id="382" r:id="rId4"/>
    <p:sldId id="380" r:id="rId5"/>
    <p:sldId id="381" r:id="rId6"/>
    <p:sldId id="383" r:id="rId7"/>
    <p:sldId id="384" r:id="rId8"/>
    <p:sldId id="386" r:id="rId9"/>
    <p:sldId id="390" r:id="rId10"/>
    <p:sldId id="385" r:id="rId11"/>
    <p:sldId id="391" r:id="rId12"/>
    <p:sldId id="392" r:id="rId13"/>
    <p:sldId id="393" r:id="rId14"/>
    <p:sldId id="394" r:id="rId15"/>
    <p:sldId id="328" r:id="rId16"/>
    <p:sldId id="368" r:id="rId17"/>
    <p:sldId id="330" r:id="rId18"/>
    <p:sldId id="331" r:id="rId19"/>
    <p:sldId id="345" r:id="rId20"/>
    <p:sldId id="332" r:id="rId21"/>
    <p:sldId id="347" r:id="rId22"/>
    <p:sldId id="348" r:id="rId23"/>
    <p:sldId id="379" r:id="rId24"/>
    <p:sldId id="353" r:id="rId25"/>
    <p:sldId id="354" r:id="rId26"/>
    <p:sldId id="372" r:id="rId27"/>
    <p:sldId id="356" r:id="rId28"/>
    <p:sldId id="365" r:id="rId29"/>
    <p:sldId id="334" r:id="rId30"/>
    <p:sldId id="349" r:id="rId31"/>
    <p:sldId id="352" r:id="rId32"/>
    <p:sldId id="375" r:id="rId33"/>
    <p:sldId id="376" r:id="rId34"/>
    <p:sldId id="350" r:id="rId35"/>
    <p:sldId id="371" r:id="rId36"/>
    <p:sldId id="366" r:id="rId37"/>
    <p:sldId id="336" r:id="rId38"/>
    <p:sldId id="341" r:id="rId39"/>
    <p:sldId id="358" r:id="rId40"/>
    <p:sldId id="373" r:id="rId41"/>
    <p:sldId id="374" r:id="rId42"/>
    <p:sldId id="377" r:id="rId43"/>
    <p:sldId id="351" r:id="rId44"/>
    <p:sldId id="360" r:id="rId45"/>
    <p:sldId id="367" r:id="rId46"/>
    <p:sldId id="361" r:id="rId47"/>
    <p:sldId id="362" r:id="rId48"/>
    <p:sldId id="343" r:id="rId49"/>
    <p:sldId id="369" r:id="rId50"/>
    <p:sldId id="378" r:id="rId51"/>
    <p:sldId id="363" r:id="rId52"/>
    <p:sldId id="32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sto MT"/>
              </a:defRPr>
            </a:lvl1pPr>
          </a:lstStyle>
          <a:p>
            <a:fld id="{7307762F-A706-E543-A832-3C298AA3103F}" type="datetimeFigureOut">
              <a:rPr lang="en-US" smtClean="0"/>
              <a:pPr/>
              <a:t>31/10/2012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sto M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E27E39-5048-7749-9618-57E0FD7F4F18}" type="slidenum">
              <a:rPr lang="en-US"/>
              <a:pPr/>
              <a:t>9</a:t>
            </a:fld>
            <a:endParaRPr lang="en-US"/>
          </a:p>
        </p:txBody>
      </p:sp>
      <p:sp>
        <p:nvSpPr>
          <p:cNvPr id="331778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A23B9-9F31-7646-A408-DA56A8D5D819}" type="slidenum">
              <a:rPr lang="en-US"/>
              <a:pPr/>
              <a:t>11</a:t>
            </a:fld>
            <a:endParaRPr lang="en-US"/>
          </a:p>
        </p:txBody>
      </p:sp>
      <p:sp>
        <p:nvSpPr>
          <p:cNvPr id="339970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12</a:t>
            </a:fld>
            <a:endParaRPr lang="en-US"/>
          </a:p>
        </p:txBody>
      </p:sp>
      <p:sp>
        <p:nvSpPr>
          <p:cNvPr id="386050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13</a:t>
            </a:fld>
            <a:endParaRPr lang="en-US"/>
          </a:p>
        </p:txBody>
      </p:sp>
      <p:sp>
        <p:nvSpPr>
          <p:cNvPr id="35328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5CE05-050D-6843-828D-9EE9871FEFAB}" type="slidenum">
              <a:rPr lang="en-US"/>
              <a:pPr/>
              <a:t>14</a:t>
            </a:fld>
            <a:endParaRPr lang="en-US"/>
          </a:p>
        </p:txBody>
      </p:sp>
      <p:sp>
        <p:nvSpPr>
          <p:cNvPr id="334850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X.901 defines: access, location, migration, replication, concurrency, scalability, performance, failure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E41617-CD98-C34E-9CA3-DD6F7E100CC6}" type="slidenum">
              <a:rPr lang="en-US"/>
              <a:pPr/>
              <a:t>19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7237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API Publisher may actually be purely inside the firewall – if publishing is an internal-only process.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“Load Balancer” can be WSO2 Load Balancer or some other one.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picture does not show how all activity events are pushed into BAM for analysis, analytics and visualization (using Cassandra and </a:t>
            </a:r>
            <a:r>
              <a:rPr lang="en-US" dirty="0" err="1" smtClean="0">
                <a:cs typeface="+mn-cs"/>
              </a:rPr>
              <a:t>Hadoop</a:t>
            </a:r>
            <a:r>
              <a:rPr lang="en-US" dirty="0" smtClean="0">
                <a:cs typeface="+mn-cs"/>
              </a:rPr>
              <a:t>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31/10/2012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</a:t>
            </a:r>
            <a:r>
              <a:rPr lang="en-US" sz="1200" dirty="0" smtClean="0"/>
              <a:t>2010, © WSO2 2005-2012 </a:t>
            </a:r>
            <a:r>
              <a:rPr lang="en-US" sz="1200" dirty="0" smtClean="0"/>
              <a:t>used with permission of the </a:t>
            </a:r>
            <a:r>
              <a:rPr lang="en-US" sz="1200" dirty="0" smtClean="0"/>
              <a:t>author(s).</a:t>
            </a:r>
            <a:endParaRPr lang="en-US" sz="1200" dirty="0" smtClean="0"/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</a:t>
            </a:r>
            <a:r>
              <a:rPr lang="en-US" sz="1200" dirty="0" smtClean="0"/>
              <a:t>2010, © WSO2 2005-2012 </a:t>
            </a:r>
            <a:r>
              <a:rPr lang="en-US" sz="1200" dirty="0" smtClean="0"/>
              <a:t>used with permission of the </a:t>
            </a:r>
            <a:r>
              <a:rPr lang="en-US" sz="1200" dirty="0" smtClean="0"/>
              <a:t>author(s).</a:t>
            </a:r>
            <a:endParaRPr lang="en-US" sz="1200" dirty="0" smtClean="0"/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</a:t>
            </a:r>
            <a:r>
              <a:rPr lang="en-US" sz="1200" dirty="0" smtClean="0"/>
              <a:t>2010, © WSO2 2005-2012 </a:t>
            </a:r>
            <a:r>
              <a:rPr lang="en-US" sz="1200" dirty="0" smtClean="0"/>
              <a:t>used with permission of the </a:t>
            </a:r>
            <a:r>
              <a:rPr lang="en-US" sz="1200" dirty="0" smtClean="0"/>
              <a:t>author(s).</a:t>
            </a:r>
            <a:endParaRPr lang="en-US" sz="1200" dirty="0" smtClean="0"/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</a:t>
            </a:r>
            <a:r>
              <a:rPr lang="en-US" sz="1200" dirty="0" smtClean="0"/>
              <a:t>2010, © WSO2 2005-2012 </a:t>
            </a:r>
            <a:r>
              <a:rPr lang="en-US" sz="1200" dirty="0" smtClean="0"/>
              <a:t>used with permission of the </a:t>
            </a:r>
            <a:r>
              <a:rPr lang="en-US" sz="1200" dirty="0" smtClean="0"/>
              <a:t>author(s).</a:t>
            </a:r>
            <a:endParaRPr lang="en-US" sz="1200" dirty="0" smtClean="0"/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</a:t>
            </a:r>
            <a:r>
              <a:rPr lang="en-US" sz="1200" dirty="0" smtClean="0"/>
              <a:t>2010, © WSO2 2005-2012 </a:t>
            </a:r>
            <a:r>
              <a:rPr lang="en-US" sz="1200" dirty="0" smtClean="0"/>
              <a:t>used with permission of the </a:t>
            </a:r>
            <a:r>
              <a:rPr lang="en-US" sz="1200" dirty="0" smtClean="0"/>
              <a:t>author(s).</a:t>
            </a:r>
            <a:endParaRPr lang="en-US" sz="1200" dirty="0" smtClean="0"/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</a:t>
            </a:r>
            <a:r>
              <a:rPr lang="en-US" sz="1200" dirty="0" smtClean="0"/>
              <a:t>2010, © WSO2 2005-2012 </a:t>
            </a:r>
            <a:r>
              <a:rPr lang="en-US" sz="1200" dirty="0" smtClean="0"/>
              <a:t>used with permission of the </a:t>
            </a:r>
            <a:r>
              <a:rPr lang="en-US" sz="1200" dirty="0" smtClean="0"/>
              <a:t>author(s).</a:t>
            </a:r>
            <a:endParaRPr lang="en-US" sz="1200" dirty="0" smtClean="0"/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</a:t>
            </a:r>
            <a:r>
              <a:rPr lang="en-US" sz="1200" dirty="0" smtClean="0"/>
              <a:t>2010, © WSO2 2005-2012 </a:t>
            </a:r>
            <a:r>
              <a:rPr lang="en-US" sz="1200" dirty="0" smtClean="0"/>
              <a:t>used with permission of the </a:t>
            </a:r>
            <a:r>
              <a:rPr lang="en-US" sz="1200" dirty="0" smtClean="0"/>
              <a:t>author(s).</a:t>
            </a:r>
            <a:endParaRPr lang="en-US" sz="1200" dirty="0" smtClean="0"/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3273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000" dirty="0" smtClean="0"/>
              <a:t>Licensed under the Creative Commons 3.0 BY-SA (Attribution-</a:t>
            </a:r>
            <a:r>
              <a:rPr lang="en-US" sz="1000" dirty="0" err="1" smtClean="0"/>
              <a:t>Sharealike</a:t>
            </a:r>
            <a:r>
              <a:rPr lang="en-US" sz="1000" dirty="0" smtClean="0"/>
              <a:t>) license.</a:t>
            </a:r>
          </a:p>
          <a:p>
            <a:pPr algn="l" eaLnBrk="1" hangingPunct="1">
              <a:defRPr/>
            </a:pPr>
            <a:r>
              <a:rPr lang="en-US" sz="1000" dirty="0" smtClean="0"/>
              <a:t>See </a:t>
            </a:r>
            <a:r>
              <a:rPr lang="en-US" sz="1000" dirty="0" smtClean="0">
                <a:hlinkClick r:id="rId13"/>
              </a:rPr>
              <a:t>http://creativecommons.org/licenses/by-sa/3.0/</a:t>
            </a:r>
            <a:r>
              <a:rPr lang="en-US" sz="1000" dirty="0" smtClean="0"/>
              <a:t> </a:t>
            </a:r>
          </a:p>
          <a:p>
            <a:pPr algn="l" eaLnBrk="1" hangingPunct="1">
              <a:defRPr/>
            </a:pPr>
            <a:endParaRPr lang="en-US" sz="1000" dirty="0" smtClean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sto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sto M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sto M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sto M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sto M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sto M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flickr.com/photos/robeast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://www.zdnet.com/blog/hinchcliffe/running-your-soa-like-a-web-startup/525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/>
              <a:t>The </a:t>
            </a:r>
            <a:r>
              <a:rPr lang="en-US" sz="5400" dirty="0" smtClean="0"/>
              <a:t>Evolution </a:t>
            </a:r>
            <a:r>
              <a:rPr lang="en-US" sz="5400" dirty="0" smtClean="0"/>
              <a:t>of </a:t>
            </a:r>
            <a:r>
              <a:rPr lang="en-US" sz="5400" dirty="0" smtClean="0"/>
              <a:t>Distributed Computing and Integration</a:t>
            </a:r>
            <a:r>
              <a:rPr lang="en-US" sz="5400" dirty="0" smtClean="0"/>
              <a:t/>
            </a:r>
            <a:br>
              <a:rPr lang="en-US" sz="5400" dirty="0" smtClean="0"/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is unhelpful to consider Distributed Computing and SOA without considering Integration</a:t>
            </a:r>
          </a:p>
          <a:p>
            <a:r>
              <a:rPr lang="en-US" dirty="0" smtClean="0"/>
              <a:t>Integration is the problem of creating applications that incorporate existing as well as new logic</a:t>
            </a:r>
          </a:p>
          <a:p>
            <a:r>
              <a:rPr lang="en-US" dirty="0" smtClean="0"/>
              <a:t>Almost no system is standalone and does not need to evolve!</a:t>
            </a:r>
          </a:p>
          <a:p>
            <a:r>
              <a:rPr lang="en-US" dirty="0" smtClean="0"/>
              <a:t>Even embedded systems are now moving to incorporate Internet and Messaging</a:t>
            </a:r>
          </a:p>
        </p:txBody>
      </p:sp>
    </p:spTree>
    <p:extLst>
      <p:ext uri="{BB962C8B-B14F-4D97-AF65-F5344CB8AC3E}">
        <p14:creationId xmlns:p14="http://schemas.microsoft.com/office/powerpoint/2010/main" val="276184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points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Data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Integration in the database layer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Application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Inter-application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Web tier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Portal based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On-the-glass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Cut and paste</a:t>
            </a:r>
          </a:p>
        </p:txBody>
      </p:sp>
    </p:spTree>
    <p:extLst>
      <p:ext uri="{BB962C8B-B14F-4D97-AF65-F5344CB8AC3E}">
        <p14:creationId xmlns:p14="http://schemas.microsoft.com/office/powerpoint/2010/main" val="129254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558313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92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6 Degrees of Separation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Location</a:t>
            </a:r>
          </a:p>
          <a:p>
            <a:r>
              <a:rPr lang="en-US" sz="3200"/>
              <a:t>Access </a:t>
            </a:r>
          </a:p>
          <a:p>
            <a:r>
              <a:rPr lang="en-US" sz="3200"/>
              <a:t>Programming Language</a:t>
            </a:r>
          </a:p>
          <a:p>
            <a:r>
              <a:rPr lang="en-US" sz="3200"/>
              <a:t>Stack/Vendor</a:t>
            </a:r>
          </a:p>
          <a:p>
            <a:r>
              <a:rPr lang="en-US" sz="3200"/>
              <a:t>Time</a:t>
            </a:r>
          </a:p>
          <a:p>
            <a:r>
              <a:rPr lang="en-US" sz="3200"/>
              <a:t>Scalability</a:t>
            </a:r>
          </a:p>
          <a:p>
            <a:pPr>
              <a:buFontTx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80374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42" y="1439860"/>
            <a:ext cx="4132304" cy="521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Batch file transfer - </a:t>
            </a:r>
            <a:br>
              <a:rPr lang="en-US" dirty="0" smtClean="0"/>
            </a:br>
            <a:r>
              <a:rPr lang="en-US" dirty="0" smtClean="0"/>
              <a:t>the cockroach of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2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defTabSz="828013"/>
            <a:r>
              <a:rPr lang="en-US" sz="3300" dirty="0" smtClean="0"/>
              <a:t>File transfer lives on</a:t>
            </a:r>
            <a:endParaRPr lang="en-US" sz="2200" dirty="0"/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4190400" y="5105336"/>
            <a:ext cx="686880" cy="914496"/>
          </a:xfrm>
          <a:prstGeom prst="can">
            <a:avLst>
              <a:gd name="adj" fmla="val 33281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200"/>
              <a:t>Database</a:t>
            </a: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632161" y="3152492"/>
            <a:ext cx="686880" cy="838168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400"/>
              <a:t>legacy</a:t>
            </a:r>
          </a:p>
          <a:p>
            <a:pPr algn="ctr" defTabSz="914414"/>
            <a:r>
              <a:rPr lang="en-US" sz="1400"/>
              <a:t>flat file</a:t>
            </a:r>
          </a:p>
        </p:txBody>
      </p:sp>
      <p:cxnSp>
        <p:nvCxnSpPr>
          <p:cNvPr id="24581" name="AutoShape 5"/>
          <p:cNvCxnSpPr>
            <a:cxnSpLocks noChangeShapeType="1"/>
            <a:endCxn id="24580" idx="0"/>
          </p:cNvCxnSpPr>
          <p:nvPr/>
        </p:nvCxnSpPr>
        <p:spPr bwMode="auto">
          <a:xfrm rot="5400000">
            <a:off x="660927" y="2837099"/>
            <a:ext cx="63078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62881" y="6414433"/>
            <a:ext cx="13176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NEW YORK</a:t>
            </a:r>
          </a:p>
        </p:txBody>
      </p:sp>
      <p:sp>
        <p:nvSpPr>
          <p:cNvPr id="24583" name="mainfrm"/>
          <p:cNvSpPr>
            <a:spLocks noEditPoints="1" noChangeArrowheads="1"/>
          </p:cNvSpPr>
          <p:nvPr/>
        </p:nvSpPr>
        <p:spPr bwMode="auto">
          <a:xfrm>
            <a:off x="532801" y="1447352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sp>
        <p:nvSpPr>
          <p:cNvPr id="24584" name="computr3"/>
          <p:cNvSpPr>
            <a:spLocks noEditPoints="1" noChangeArrowheads="1"/>
          </p:cNvSpPr>
          <p:nvPr/>
        </p:nvSpPr>
        <p:spPr bwMode="auto">
          <a:xfrm>
            <a:off x="4039200" y="2590833"/>
            <a:ext cx="990720" cy="741677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585" name="computr3"/>
          <p:cNvSpPr>
            <a:spLocks noEditPoints="1" noChangeArrowheads="1"/>
          </p:cNvSpPr>
          <p:nvPr/>
        </p:nvSpPr>
        <p:spPr bwMode="auto">
          <a:xfrm>
            <a:off x="532801" y="4876352"/>
            <a:ext cx="839520" cy="627906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defTabSz="914414"/>
            <a:endParaRPr lang="en-US"/>
          </a:p>
          <a:p>
            <a:pPr defTabSz="914414"/>
            <a:endParaRPr lang="en-US"/>
          </a:p>
        </p:txBody>
      </p:sp>
      <p:cxnSp>
        <p:nvCxnSpPr>
          <p:cNvPr id="24586" name="AutoShape 10"/>
          <p:cNvCxnSpPr>
            <a:cxnSpLocks noChangeShapeType="1"/>
            <a:stCxn id="24580" idx="2"/>
            <a:endCxn id="24585" idx="1"/>
          </p:cNvCxnSpPr>
          <p:nvPr/>
        </p:nvCxnSpPr>
        <p:spPr bwMode="auto">
          <a:xfrm flipH="1">
            <a:off x="953280" y="3990659"/>
            <a:ext cx="23040" cy="885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314314" y="5518659"/>
            <a:ext cx="1250572" cy="101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Poll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Record-&gt;XML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</p:txBody>
      </p:sp>
      <p:cxnSp>
        <p:nvCxnSpPr>
          <p:cNvPr id="24588" name="AutoShape 12"/>
          <p:cNvCxnSpPr>
            <a:cxnSpLocks noChangeShapeType="1"/>
            <a:stCxn id="24584" idx="2"/>
            <a:endCxn id="24579" idx="1"/>
          </p:cNvCxnSpPr>
          <p:nvPr/>
        </p:nvCxnSpPr>
        <p:spPr bwMode="auto">
          <a:xfrm>
            <a:off x="4534560" y="3332510"/>
            <a:ext cx="0" cy="17728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870721" y="6401472"/>
            <a:ext cx="10872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LONDON</a:t>
            </a:r>
          </a:p>
        </p:txBody>
      </p:sp>
      <p:cxnSp>
        <p:nvCxnSpPr>
          <p:cNvPr id="24590" name="AutoShape 14"/>
          <p:cNvCxnSpPr>
            <a:cxnSpLocks noChangeShapeType="1"/>
            <a:stCxn id="24585" idx="3"/>
            <a:endCxn id="24584" idx="0"/>
          </p:cNvCxnSpPr>
          <p:nvPr/>
        </p:nvCxnSpPr>
        <p:spPr bwMode="auto">
          <a:xfrm flipV="1">
            <a:off x="1236961" y="2962392"/>
            <a:ext cx="2802240" cy="2227913"/>
          </a:xfrm>
          <a:prstGeom prst="bentConnector3">
            <a:avLst>
              <a:gd name="adj1" fmla="val 52417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847582" y="3708390"/>
            <a:ext cx="1487717" cy="120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Split/Iterate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DBLookup/Filter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Transform to MQ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endParaRPr lang="en-US" sz="1200">
              <a:solidFill>
                <a:schemeClr val="tx1"/>
              </a:solidFill>
              <a:latin typeface="Tahoma" charset="0"/>
            </a:endParaRPr>
          </a:p>
        </p:txBody>
      </p:sp>
      <p:sp>
        <p:nvSpPr>
          <p:cNvPr id="24593" name="mainfrm"/>
          <p:cNvSpPr>
            <a:spLocks noEditPoints="1" noChangeArrowheads="1"/>
          </p:cNvSpPr>
          <p:nvPr/>
        </p:nvSpPr>
        <p:spPr bwMode="auto">
          <a:xfrm>
            <a:off x="7773121" y="2514505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cxnSp>
        <p:nvCxnSpPr>
          <p:cNvPr id="24594" name="AutoShape 18"/>
          <p:cNvCxnSpPr>
            <a:cxnSpLocks noChangeShapeType="1"/>
            <a:stCxn id="24584" idx="3"/>
            <a:endCxn id="24593" idx="7"/>
          </p:cNvCxnSpPr>
          <p:nvPr/>
        </p:nvCxnSpPr>
        <p:spPr bwMode="auto">
          <a:xfrm>
            <a:off x="4871520" y="2962391"/>
            <a:ext cx="2901600" cy="10081"/>
          </a:xfrm>
          <a:prstGeom prst="bentConnector3">
            <a:avLst>
              <a:gd name="adj1" fmla="val 52704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623200" y="2698844"/>
            <a:ext cx="929020" cy="27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XML/JMS</a:t>
            </a:r>
          </a:p>
        </p:txBody>
      </p:sp>
    </p:spTree>
    <p:extLst>
      <p:ext uri="{BB962C8B-B14F-4D97-AF65-F5344CB8AC3E}">
        <p14:creationId xmlns:p14="http://schemas.microsoft.com/office/powerpoint/2010/main" val="305993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EAI</a:t>
            </a:r>
            <a:endParaRPr lang="en-US" dirty="0"/>
          </a:p>
        </p:txBody>
      </p:sp>
      <p:sp>
        <p:nvSpPr>
          <p:cNvPr id="4" name="Plaque 3"/>
          <p:cNvSpPr/>
          <p:nvPr/>
        </p:nvSpPr>
        <p:spPr>
          <a:xfrm>
            <a:off x="3390900" y="2768600"/>
            <a:ext cx="2374900" cy="2133600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Hub</a:t>
            </a:r>
            <a:endParaRPr lang="en-US" sz="5400" dirty="0"/>
          </a:p>
        </p:txBody>
      </p:sp>
      <p:sp>
        <p:nvSpPr>
          <p:cNvPr id="5" name="Octagon 4"/>
          <p:cNvSpPr/>
          <p:nvPr/>
        </p:nvSpPr>
        <p:spPr>
          <a:xfrm>
            <a:off x="4572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/>
          <p:cNvSpPr/>
          <p:nvPr/>
        </p:nvSpPr>
        <p:spPr>
          <a:xfrm>
            <a:off x="4572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/>
          <p:cNvSpPr/>
          <p:nvPr/>
        </p:nvSpPr>
        <p:spPr>
          <a:xfrm>
            <a:off x="73406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ctagon 8"/>
          <p:cNvSpPr/>
          <p:nvPr/>
        </p:nvSpPr>
        <p:spPr>
          <a:xfrm>
            <a:off x="73406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Up Arrow 9"/>
          <p:cNvSpPr/>
          <p:nvPr/>
        </p:nvSpPr>
        <p:spPr>
          <a:xfrm>
            <a:off x="1981200" y="4902200"/>
            <a:ext cx="23876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Up Arrow 10"/>
          <p:cNvSpPr/>
          <p:nvPr/>
        </p:nvSpPr>
        <p:spPr>
          <a:xfrm flipH="1">
            <a:off x="4864100" y="4914900"/>
            <a:ext cx="24638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Up Arrow 11"/>
          <p:cNvSpPr/>
          <p:nvPr/>
        </p:nvSpPr>
        <p:spPr>
          <a:xfrm flipV="1">
            <a:off x="1993900" y="1714500"/>
            <a:ext cx="23876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Up Arrow 12"/>
          <p:cNvSpPr/>
          <p:nvPr/>
        </p:nvSpPr>
        <p:spPr>
          <a:xfrm flipH="1" flipV="1">
            <a:off x="4876800" y="1727200"/>
            <a:ext cx="24638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4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EAI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integration models still uses the “hub model” today (even with an ESB)</a:t>
            </a:r>
          </a:p>
          <a:p>
            <a:pPr lvl="1"/>
            <a:r>
              <a:rPr lang="en-US" dirty="0" smtClean="0"/>
              <a:t>Most vendors renamed their hub to ESB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Well understood pattern</a:t>
            </a:r>
          </a:p>
          <a:p>
            <a:pPr lvl="1"/>
            <a:r>
              <a:rPr lang="en-US" dirty="0" smtClean="0"/>
              <a:t>Easy to manage</a:t>
            </a:r>
          </a:p>
          <a:p>
            <a:r>
              <a:rPr lang="en-US" dirty="0" smtClean="0"/>
              <a:t>Why not?</a:t>
            </a:r>
          </a:p>
          <a:p>
            <a:pPr lvl="1"/>
            <a:r>
              <a:rPr lang="en-US" dirty="0" smtClean="0"/>
              <a:t>Too many meetings with the “EAI Hub </a:t>
            </a:r>
            <a:r>
              <a:rPr lang="en-US" dirty="0"/>
              <a:t>T</a:t>
            </a:r>
            <a:r>
              <a:rPr lang="en-US" dirty="0" smtClean="0"/>
              <a:t>eam”</a:t>
            </a:r>
            <a:endParaRPr lang="en-US" dirty="0"/>
          </a:p>
          <a:p>
            <a:pPr lvl="1"/>
            <a:r>
              <a:rPr lang="en-US" dirty="0" smtClean="0"/>
              <a:t>MQSI experiences</a:t>
            </a:r>
          </a:p>
        </p:txBody>
      </p:sp>
    </p:spTree>
    <p:extLst>
      <p:ext uri="{BB962C8B-B14F-4D97-AF65-F5344CB8AC3E}">
        <p14:creationId xmlns:p14="http://schemas.microsoft.com/office/powerpoint/2010/main" val="294566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70" y="1052309"/>
            <a:ext cx="9145440" cy="525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Hub approach with an ESB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79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382"/>
            <a:ext cx="7633757" cy="5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/>
          <a:lstStyle/>
          <a:p>
            <a:r>
              <a:rPr lang="en-US" dirty="0" smtClean="0"/>
              <a:t>“Message Oriented Middleware”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6" y="1417638"/>
            <a:ext cx="7925880" cy="45124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8765" y="5930126"/>
            <a:ext cx="4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http://www.flickr.com/photos/robeast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/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4619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Decouple message producers from consumers</a:t>
            </a:r>
          </a:p>
          <a:p>
            <a:pPr lvl="1"/>
            <a:r>
              <a:rPr lang="en-US" dirty="0" smtClean="0"/>
              <a:t>Decoupled in addressing </a:t>
            </a:r>
            <a:r>
              <a:rPr lang="en-US" i="1" dirty="0" smtClean="0"/>
              <a:t>and</a:t>
            </a:r>
            <a:r>
              <a:rPr lang="en-US" dirty="0" smtClean="0"/>
              <a:t> in time</a:t>
            </a:r>
          </a:p>
          <a:p>
            <a:r>
              <a:rPr lang="en-US" dirty="0" smtClean="0"/>
              <a:t>Not inherently decoupled in message format</a:t>
            </a:r>
          </a:p>
          <a:p>
            <a:pPr lvl="1"/>
            <a:r>
              <a:rPr lang="en-US" dirty="0" smtClean="0"/>
              <a:t>Though in many cases that too</a:t>
            </a:r>
          </a:p>
          <a:p>
            <a:r>
              <a:rPr lang="en-US" dirty="0" smtClean="0"/>
              <a:t>One-way asynchronous messages</a:t>
            </a:r>
          </a:p>
          <a:p>
            <a:pPr lvl="1"/>
            <a:r>
              <a:rPr lang="en-US" dirty="0" smtClean="0"/>
              <a:t>But request-reply possible using “Reply Queues”</a:t>
            </a:r>
          </a:p>
          <a:p>
            <a:r>
              <a:rPr lang="en-US" dirty="0" smtClean="0"/>
              <a:t>Usually used with reliable delivery</a:t>
            </a:r>
          </a:p>
        </p:txBody>
      </p:sp>
    </p:spTree>
    <p:extLst>
      <p:ext uri="{BB962C8B-B14F-4D97-AF65-F5344CB8AC3E}">
        <p14:creationId xmlns:p14="http://schemas.microsoft.com/office/powerpoint/2010/main" val="24825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Queued Transaction Processing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25689" y="1801156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A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803443" y="3459775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DB1</a:t>
            </a:r>
            <a:endParaRPr lang="en-US" dirty="0"/>
          </a:p>
        </p:txBody>
      </p:sp>
      <p:sp>
        <p:nvSpPr>
          <p:cNvPr id="6" name="Chevron 5"/>
          <p:cNvSpPr/>
          <p:nvPr/>
        </p:nvSpPr>
        <p:spPr>
          <a:xfrm>
            <a:off x="4483719" y="1801156"/>
            <a:ext cx="1879015" cy="945931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Queue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306653" y="1417638"/>
            <a:ext cx="3952411" cy="45818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3396" y="3187658"/>
            <a:ext cx="1913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1:</a:t>
            </a:r>
          </a:p>
          <a:p>
            <a:r>
              <a:rPr lang="en-US" dirty="0" smtClean="0"/>
              <a:t>Add entry to DB1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 Message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5" idx="1"/>
          </p:cNvCxnSpPr>
          <p:nvPr/>
        </p:nvCxnSpPr>
        <p:spPr>
          <a:xfrm>
            <a:off x="1269955" y="2747087"/>
            <a:ext cx="19440" cy="712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6" idx="1"/>
          </p:cNvCxnSpPr>
          <p:nvPr/>
        </p:nvCxnSpPr>
        <p:spPr>
          <a:xfrm>
            <a:off x="1814221" y="2274122"/>
            <a:ext cx="31424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62734" y="4703739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18" name="Can 17"/>
          <p:cNvSpPr/>
          <p:nvPr/>
        </p:nvSpPr>
        <p:spPr>
          <a:xfrm>
            <a:off x="4325112" y="4545148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7" idx="0"/>
          </p:cNvCxnSpPr>
          <p:nvPr/>
        </p:nvCxnSpPr>
        <p:spPr>
          <a:xfrm>
            <a:off x="6362734" y="2274122"/>
            <a:ext cx="544266" cy="24296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1"/>
            <a:endCxn id="18" idx="4"/>
          </p:cNvCxnSpPr>
          <p:nvPr/>
        </p:nvCxnSpPr>
        <p:spPr>
          <a:xfrm flipH="1" flipV="1">
            <a:off x="5297016" y="5167130"/>
            <a:ext cx="1065718" cy="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7954" y="3187658"/>
            <a:ext cx="1912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2:</a:t>
            </a:r>
          </a:p>
          <a:p>
            <a:r>
              <a:rPr lang="en-US" dirty="0" smtClean="0"/>
              <a:t>Add entry to DB2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7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0642"/>
            <a:ext cx="8229600" cy="1143000"/>
          </a:xfrm>
        </p:spPr>
        <p:txBody>
          <a:bodyPr/>
          <a:lstStyle/>
          <a:p>
            <a:r>
              <a:rPr lang="en-US" dirty="0" smtClean="0"/>
              <a:t>AMQP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6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3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462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 loops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652321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6336000" y="3233140"/>
            <a:ext cx="1632960" cy="143727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Black</a:t>
            </a:r>
          </a:p>
          <a:p>
            <a:pPr algn="ctr"/>
            <a:r>
              <a:rPr lang="en-US"/>
              <a:t>Box</a:t>
            </a:r>
          </a:p>
          <a:p>
            <a:pPr algn="ctr"/>
            <a:r>
              <a:rPr lang="en-US"/>
              <a:t>system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241632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682241" y="3233140"/>
            <a:ext cx="522720" cy="1437271"/>
          </a:xfrm>
          <a:prstGeom prst="rect">
            <a:avLst/>
          </a:prstGeom>
          <a:solidFill>
            <a:srgbClr val="00B8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wrap="none" lIns="82945" tIns="41473" rIns="82945" bIns="41473" anchor="ctr"/>
          <a:lstStyle/>
          <a:p>
            <a:pPr algn="ctr"/>
            <a:r>
              <a:rPr lang="en-US"/>
              <a:t>Adapter</a:t>
            </a:r>
          </a:p>
        </p:txBody>
      </p:sp>
      <p:sp>
        <p:nvSpPr>
          <p:cNvPr id="38921" name="Oval 9"/>
          <p:cNvSpPr>
            <a:spLocks noChangeArrowheads="1"/>
          </p:cNvSpPr>
          <p:nvPr/>
        </p:nvSpPr>
        <p:spPr bwMode="auto">
          <a:xfrm>
            <a:off x="3134881" y="1339340"/>
            <a:ext cx="2220480" cy="1239971"/>
          </a:xfrm>
          <a:prstGeom prst="ellipse">
            <a:avLst/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algn="ctr"/>
            <a:r>
              <a:rPr lang="en-US"/>
              <a:t>Event Broker</a:t>
            </a:r>
          </a:p>
        </p:txBody>
      </p:sp>
      <p:cxnSp>
        <p:nvCxnSpPr>
          <p:cNvPr id="38922" name="AutoShape 10"/>
          <p:cNvCxnSpPr>
            <a:cxnSpLocks noChangeShapeType="1"/>
            <a:stCxn id="38919" idx="3"/>
            <a:endCxn id="38921" idx="3"/>
          </p:cNvCxnSpPr>
          <p:nvPr/>
        </p:nvCxnSpPr>
        <p:spPr bwMode="auto">
          <a:xfrm flipV="1">
            <a:off x="2939041" y="2397852"/>
            <a:ext cx="521280" cy="1553923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3" name="AutoShape 11"/>
          <p:cNvCxnSpPr>
            <a:cxnSpLocks noChangeShapeType="1"/>
            <a:stCxn id="38921" idx="5"/>
            <a:endCxn id="38920" idx="1"/>
          </p:cNvCxnSpPr>
          <p:nvPr/>
        </p:nvCxnSpPr>
        <p:spPr bwMode="auto">
          <a:xfrm rot="16200000" flipH="1">
            <a:off x="4579119" y="2848654"/>
            <a:ext cx="1553923" cy="65232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924" name="AutoShape 12"/>
          <p:cNvCxnSpPr>
            <a:cxnSpLocks noChangeShapeType="1"/>
            <a:stCxn id="38927" idx="2"/>
            <a:endCxn id="38926" idx="4"/>
          </p:cNvCxnSpPr>
          <p:nvPr/>
        </p:nvCxnSpPr>
        <p:spPr bwMode="auto">
          <a:xfrm rot="10800000">
            <a:off x="4701601" y="2514504"/>
            <a:ext cx="982080" cy="1828992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463680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683681" y="4277250"/>
            <a:ext cx="129600" cy="131054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3919680" y="2383451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38929" name="Oval 17"/>
          <p:cNvSpPr>
            <a:spLocks noChangeArrowheads="1"/>
          </p:cNvSpPr>
          <p:nvPr/>
        </p:nvSpPr>
        <p:spPr bwMode="auto">
          <a:xfrm>
            <a:off x="2808000" y="4278690"/>
            <a:ext cx="129600" cy="131053"/>
          </a:xfrm>
          <a:prstGeom prst="ellipse">
            <a:avLst/>
          </a:prstGeom>
          <a:solidFill>
            <a:srgbClr val="00B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38930" name="AutoShape 18"/>
          <p:cNvCxnSpPr>
            <a:cxnSpLocks noChangeShapeType="1"/>
            <a:stCxn id="38928" idx="4"/>
            <a:endCxn id="38929" idx="6"/>
          </p:cNvCxnSpPr>
          <p:nvPr/>
        </p:nvCxnSpPr>
        <p:spPr bwMode="auto">
          <a:xfrm rot="5400000">
            <a:off x="2545824" y="2906281"/>
            <a:ext cx="1830433" cy="1046880"/>
          </a:xfrm>
          <a:prstGeom prst="bentConnector2">
            <a:avLst/>
          </a:prstGeom>
          <a:noFill/>
          <a:ln w="28575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218881" y="5128379"/>
            <a:ext cx="7237204" cy="360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http://pzf.fremantle.org/2008/09/interesting-problem-in-event-driven.html</a:t>
            </a:r>
          </a:p>
        </p:txBody>
      </p:sp>
    </p:spTree>
    <p:extLst>
      <p:ext uri="{BB962C8B-B14F-4D97-AF65-F5344CB8AC3E}">
        <p14:creationId xmlns:p14="http://schemas.microsoft.com/office/powerpoint/2010/main" val="65656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600" y="1331913"/>
            <a:ext cx="8483600" cy="4991479"/>
          </a:xfrm>
          <a:ln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0817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Security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6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0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373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yjv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3522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444"/>
            <a:ext cx="8229600" cy="1143000"/>
          </a:xfrm>
        </p:spPr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One consumer per service</a:t>
            </a:r>
          </a:p>
        </p:txBody>
      </p:sp>
    </p:spTree>
    <p:extLst>
      <p:ext uri="{BB962C8B-B14F-4D97-AF65-F5344CB8AC3E}">
        <p14:creationId xmlns:p14="http://schemas.microsoft.com/office/powerpoint/2010/main" val="299100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“Just buy an ESB from me”</a:t>
            </a:r>
          </a:p>
        </p:txBody>
      </p:sp>
    </p:spTree>
    <p:extLst>
      <p:ext uri="{BB962C8B-B14F-4D97-AF65-F5344CB8AC3E}">
        <p14:creationId xmlns:p14="http://schemas.microsoft.com/office/powerpoint/2010/main" val="114277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Vendor Driven Architecture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72875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soa</a:t>
            </a:r>
            <a:r>
              <a:rPr lang="en-US" dirty="0" smtClean="0"/>
              <a:t>” successes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9" y="2101069"/>
            <a:ext cx="2172637" cy="217263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07115" y="1600200"/>
            <a:ext cx="4110627" cy="1340422"/>
            <a:chOff x="907115" y="1600200"/>
            <a:chExt cx="4110627" cy="13404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115" y="1600200"/>
              <a:ext cx="4110627" cy="134042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699705" y="2333170"/>
              <a:ext cx="1318037" cy="60745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77" y="3826241"/>
            <a:ext cx="5236056" cy="14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8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ESB/SOA model isn’t just EAI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Policy based </a:t>
            </a:r>
          </a:p>
          <a:p>
            <a:pPr lvl="1"/>
            <a:r>
              <a:rPr lang="en-US" dirty="0" smtClean="0"/>
              <a:t>XACML, Throttling Policy,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eBay’s Internal Service Router</a:t>
            </a:r>
          </a:p>
          <a:p>
            <a:r>
              <a:rPr lang="en-US" dirty="0" smtClean="0"/>
              <a:t>Independent management </a:t>
            </a:r>
          </a:p>
          <a:p>
            <a:pPr lvl="1"/>
            <a:r>
              <a:rPr lang="en-US" dirty="0" smtClean="0"/>
              <a:t>Loose coupling of configuration</a:t>
            </a:r>
          </a:p>
          <a:p>
            <a:pPr lvl="1"/>
            <a:r>
              <a:rPr lang="en-US" dirty="0" smtClean="0"/>
              <a:t>Hot deploy / re-deploy / continuous delivery</a:t>
            </a:r>
          </a:p>
          <a:p>
            <a:r>
              <a:rPr lang="en-US" dirty="0" smtClean="0"/>
              <a:t>Governance </a:t>
            </a:r>
          </a:p>
          <a:p>
            <a:pPr lvl="1"/>
            <a:r>
              <a:rPr lang="en-US" dirty="0" smtClean="0"/>
              <a:t>Lifecycle and Dependency management</a:t>
            </a:r>
          </a:p>
          <a:p>
            <a:pPr lvl="1"/>
            <a:r>
              <a:rPr lang="en-US" dirty="0" smtClean="0"/>
              <a:t>Analysis and reporting on the meta-model</a:t>
            </a:r>
          </a:p>
          <a:p>
            <a:r>
              <a:rPr lang="en-US" dirty="0" smtClean="0"/>
              <a:t>Non-blocking asynchronous routing</a:t>
            </a:r>
          </a:p>
          <a:p>
            <a:r>
              <a:rPr lang="en-US" dirty="0" smtClean="0"/>
              <a:t>Distributed architecture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2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Running your SOA like a Web startup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8"/>
          <a:stretch/>
        </p:blipFill>
        <p:spPr>
          <a:xfrm>
            <a:off x="1780829" y="1239938"/>
            <a:ext cx="5163889" cy="4931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895" y="6485472"/>
            <a:ext cx="848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http://www.zdnet.com/blog/hinchcliffe/running-your-soa-like-a-web-startup/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525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60297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API</a:t>
            </a:r>
            <a:r>
              <a:rPr lang="en-US" dirty="0"/>
              <a:t> is a business capability delivered over the Internet to internal or external consumers</a:t>
            </a:r>
          </a:p>
          <a:p>
            <a:pPr lvl="1"/>
            <a:r>
              <a:rPr lang="en-US" dirty="0"/>
              <a:t>Network accessible function </a:t>
            </a:r>
          </a:p>
          <a:p>
            <a:pPr lvl="1"/>
            <a:r>
              <a:rPr lang="en-US" dirty="0"/>
              <a:t>Available using standard web protocols</a:t>
            </a:r>
          </a:p>
          <a:p>
            <a:pPr lvl="1"/>
            <a:r>
              <a:rPr lang="en-US" dirty="0"/>
              <a:t>With well-defined interfaces</a:t>
            </a:r>
          </a:p>
          <a:p>
            <a:pPr lvl="1"/>
            <a:r>
              <a:rPr lang="en-US" dirty="0"/>
              <a:t>Designed for access by third-parties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different from an API and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Publishing your API in a Portal </a:t>
            </a:r>
          </a:p>
          <a:p>
            <a:r>
              <a:rPr lang="en-US" dirty="0" smtClean="0"/>
              <a:t>Expecting people to use it without them having to meet with you</a:t>
            </a:r>
          </a:p>
          <a:p>
            <a:r>
              <a:rPr lang="en-US" dirty="0" smtClean="0"/>
              <a:t>Making it easy to consume (JSON? Ready built clients in </a:t>
            </a:r>
            <a:r>
              <a:rPr lang="en-US" dirty="0" err="1" smtClean="0"/>
              <a:t>Github</a:t>
            </a:r>
            <a:r>
              <a:rPr lang="en-US" dirty="0" smtClean="0"/>
              <a:t>?)</a:t>
            </a:r>
          </a:p>
          <a:p>
            <a:r>
              <a:rPr lang="en-US" dirty="0" smtClean="0"/>
              <a:t>Governance</a:t>
            </a:r>
          </a:p>
          <a:p>
            <a:pPr lvl="1"/>
            <a:r>
              <a:rPr lang="en-US" dirty="0" smtClean="0"/>
              <a:t>Caring who uses it</a:t>
            </a:r>
          </a:p>
          <a:p>
            <a:pPr lvl="1"/>
            <a:r>
              <a:rPr lang="en-US" dirty="0" smtClean="0"/>
              <a:t>Letting them know when you version it</a:t>
            </a:r>
          </a:p>
          <a:p>
            <a:pPr lvl="1"/>
            <a:r>
              <a:rPr lang="en-US" dirty="0" smtClean="0"/>
              <a:t>Meeting an SLA</a:t>
            </a:r>
          </a:p>
        </p:txBody>
      </p:sp>
    </p:spTree>
    <p:extLst>
      <p:ext uri="{BB962C8B-B14F-4D97-AF65-F5344CB8AC3E}">
        <p14:creationId xmlns:p14="http://schemas.microsoft.com/office/powerpoint/2010/main" val="40473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remote procedure call model proposed in the 90s by the Open Software Foundation (OSF)</a:t>
            </a:r>
          </a:p>
          <a:p>
            <a:r>
              <a:rPr lang="en-US" dirty="0" smtClean="0"/>
              <a:t>Didn’t succeed widely, except as part of Microsoft’s DCOM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518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API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</a:t>
            </a:r>
            <a:r>
              <a:rPr lang="en-US" dirty="0" smtClean="0"/>
              <a:t> / rest</a:t>
            </a:r>
          </a:p>
          <a:p>
            <a:r>
              <a:rPr lang="en-US" dirty="0" smtClean="0"/>
              <a:t>OAuth / OAuth2 keys</a:t>
            </a:r>
          </a:p>
          <a:p>
            <a:r>
              <a:rPr lang="en-US" dirty="0" smtClean="0"/>
              <a:t>SLA management</a:t>
            </a:r>
          </a:p>
          <a:p>
            <a:r>
              <a:rPr lang="en-US" dirty="0" smtClean="0"/>
              <a:t>API portal / API Store</a:t>
            </a:r>
          </a:p>
          <a:p>
            <a:pPr lvl="1"/>
            <a:r>
              <a:rPr lang="en-US" dirty="0" smtClean="0"/>
              <a:t>Catalogue, subscription/purchase</a:t>
            </a:r>
          </a:p>
          <a:p>
            <a:pPr lvl="1"/>
            <a:r>
              <a:rPr lang="en-US" dirty="0" smtClean="0"/>
              <a:t>Monetization</a:t>
            </a:r>
          </a:p>
          <a:p>
            <a:pPr lvl="1"/>
            <a:r>
              <a:rPr lang="en-US" dirty="0" smtClean="0"/>
              <a:t>Forum, Ratings, Social</a:t>
            </a:r>
          </a:p>
          <a:p>
            <a:r>
              <a:rPr lang="en-US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20320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006600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5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description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01" y="1277938"/>
            <a:ext cx="6639764" cy="52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0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volume </a:t>
            </a:r>
            <a:r>
              <a:rPr lang="en-US" dirty="0"/>
              <a:t>i</a:t>
            </a:r>
            <a:r>
              <a:rPr lang="en-US" dirty="0" smtClean="0"/>
              <a:t>ntegration @ eBay</a:t>
            </a:r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" y="1189038"/>
            <a:ext cx="9068404" cy="5367689"/>
            <a:chOff x="0" y="1043533"/>
            <a:chExt cx="10080625" cy="5966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43533"/>
              <a:ext cx="10080625" cy="596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87784" y="1043533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256336" y="1115541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82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Security, tokens, access control/entitlement</a:t>
            </a:r>
          </a:p>
          <a:p>
            <a:r>
              <a:rPr lang="en-US" dirty="0" smtClean="0">
                <a:sym typeface="Wingdings"/>
              </a:rPr>
              <a:t>Throttling, caching</a:t>
            </a:r>
          </a:p>
          <a:p>
            <a:r>
              <a:rPr lang="en-US" dirty="0" smtClean="0">
                <a:sym typeface="Wingdings"/>
              </a:rPr>
              <a:t>Latency and CPU usage</a:t>
            </a:r>
          </a:p>
          <a:p>
            <a:r>
              <a:rPr lang="en-US" dirty="0" smtClean="0">
                <a:sym typeface="Wingdings"/>
              </a:rPr>
              <a:t>Monitoring, BAM and CEP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3464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74583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/>
              <a:t>Intel Xeon </a:t>
            </a:r>
            <a:r>
              <a:rPr lang="en-US" dirty="0"/>
              <a:t>CPU E5520 @ 2.27GHz, 4 Cores, 8192 KB Cache. 2 CPU system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9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API management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" y="1179901"/>
            <a:ext cx="7629022" cy="497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Scalable analytics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84" y="2277070"/>
            <a:ext cx="6057676" cy="395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" y="1178719"/>
            <a:ext cx="2661047" cy="173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1303734" y="3053953"/>
            <a:ext cx="1599531" cy="299145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5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2556066" y="2259327"/>
            <a:ext cx="3741873" cy="2496243"/>
          </a:xfrm>
          <a:prstGeom prst="cloudCallout">
            <a:avLst>
              <a:gd name="adj1" fmla="val 4448"/>
              <a:gd name="adj2" fmla="val -4464"/>
            </a:avLst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 smtClean="0"/>
              <a:t>ESB-as-a-Service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736359" y="3965136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36359" y="1488328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907000" y="1417638"/>
            <a:ext cx="388762" cy="40894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Cloud Service Gateway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0" y="1417638"/>
            <a:ext cx="1587500" cy="1587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2096" y="3524563"/>
            <a:ext cx="2244145" cy="751563"/>
            <a:chOff x="311921" y="4755570"/>
            <a:chExt cx="2244145" cy="7515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30871" r="21459" b="32079"/>
            <a:stretch/>
          </p:blipFill>
          <p:spPr>
            <a:xfrm>
              <a:off x="311921" y="4755570"/>
              <a:ext cx="2124320" cy="751563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451377" y="5222058"/>
              <a:ext cx="1104689" cy="285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" y="4276126"/>
            <a:ext cx="2019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8782"/>
            <a:ext cx="8229600" cy="4525963"/>
          </a:xfrm>
        </p:spPr>
        <p:txBody>
          <a:bodyPr/>
          <a:lstStyle/>
          <a:p>
            <a:r>
              <a:rPr lang="en-US" dirty="0" smtClean="0"/>
              <a:t>APIs are the right approach</a:t>
            </a:r>
          </a:p>
          <a:p>
            <a:pPr lvl="1"/>
            <a:r>
              <a:rPr lang="en-US" dirty="0" smtClean="0"/>
              <a:t>Use a “cloud gateway” to bridge into internal systems</a:t>
            </a:r>
          </a:p>
          <a:p>
            <a:r>
              <a:rPr lang="en-US" dirty="0" smtClean="0"/>
              <a:t>“Push-me pull-you” pattern</a:t>
            </a:r>
          </a:p>
          <a:p>
            <a:pPr lvl="1"/>
            <a:r>
              <a:rPr lang="en-US" dirty="0" smtClean="0"/>
              <a:t>Use an active ESB in the cloud </a:t>
            </a:r>
          </a:p>
          <a:p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See what is happening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7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CORBA</a:t>
            </a:r>
            <a:br>
              <a:rPr lang="en-US" dirty="0" smtClean="0"/>
            </a:br>
            <a:r>
              <a:rPr lang="en-US" sz="2000" dirty="0" smtClean="0"/>
              <a:t>Common Object Request Broker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attempt to move DCE like distributed computing into the OO world</a:t>
            </a:r>
          </a:p>
          <a:p>
            <a:r>
              <a:rPr lang="en-US" dirty="0" smtClean="0"/>
              <a:t>Object Management Group (OMG)</a:t>
            </a:r>
          </a:p>
          <a:p>
            <a:r>
              <a:rPr lang="en-US" dirty="0" smtClean="0"/>
              <a:t>Still in some use today</a:t>
            </a:r>
          </a:p>
          <a:p>
            <a:r>
              <a:rPr lang="en-US" dirty="0" smtClean="0"/>
              <a:t>Stagnated/Deprecated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48" y="3446463"/>
            <a:ext cx="2674351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9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a long way from canonical models</a:t>
            </a:r>
          </a:p>
          <a:p>
            <a:r>
              <a:rPr lang="en-US" dirty="0" smtClean="0"/>
              <a:t>Successful systems are using “</a:t>
            </a:r>
            <a:r>
              <a:rPr lang="en-US" dirty="0" err="1" smtClean="0"/>
              <a:t>soa</a:t>
            </a:r>
            <a:r>
              <a:rPr lang="en-US" dirty="0" smtClean="0"/>
              <a:t>” and “rest” at scale</a:t>
            </a:r>
          </a:p>
          <a:p>
            <a:pPr lvl="1"/>
            <a:r>
              <a:rPr lang="en-US" dirty="0" smtClean="0"/>
              <a:t>Architecture is more important than dogma</a:t>
            </a:r>
          </a:p>
          <a:p>
            <a:r>
              <a:rPr lang="en-US" dirty="0" smtClean="0"/>
              <a:t>Governance sounds boring but is key</a:t>
            </a:r>
          </a:p>
          <a:p>
            <a:r>
              <a:rPr lang="en-US" dirty="0" smtClean="0"/>
              <a:t>Applying monetization approaches and “API Store” models</a:t>
            </a:r>
          </a:p>
          <a:p>
            <a:r>
              <a:rPr lang="en-US" dirty="0" smtClean="0"/>
              <a:t>Analytics and feedback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has evolved in some interesting ways</a:t>
            </a:r>
          </a:p>
          <a:p>
            <a:pPr lvl="1"/>
            <a:r>
              <a:rPr lang="en-US" dirty="0" err="1" smtClean="0"/>
              <a:t>Async</a:t>
            </a:r>
            <a:r>
              <a:rPr lang="en-US" dirty="0" smtClean="0"/>
              <a:t> messaging, EDA, APIs, High Volume</a:t>
            </a:r>
          </a:p>
          <a:p>
            <a:r>
              <a:rPr lang="en-US" dirty="0" smtClean="0"/>
              <a:t>Evolution isn’t monotonic</a:t>
            </a:r>
          </a:p>
          <a:p>
            <a:r>
              <a:rPr lang="en-US" dirty="0" smtClean="0"/>
              <a:t>Doing APIs right is about the mindset as much as the technology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584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17570"/>
          </a:xfrm>
        </p:spPr>
        <p:txBody>
          <a:bodyPr>
            <a:noAutofit/>
          </a:bodyPr>
          <a:lstStyle/>
          <a:p>
            <a:r>
              <a:rPr lang="en-US" sz="41300" b="1" dirty="0" smtClean="0"/>
              <a:t>?</a:t>
            </a:r>
            <a:endParaRPr lang="en-US" sz="41300" b="1" dirty="0"/>
          </a:p>
        </p:txBody>
      </p:sp>
    </p:spTree>
    <p:extLst>
      <p:ext uri="{BB962C8B-B14F-4D97-AF65-F5344CB8AC3E}">
        <p14:creationId xmlns:p14="http://schemas.microsoft.com/office/powerpoint/2010/main" val="411316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approach to replace CORBA/DCE,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Theoretically built to be transport independent and message oriented</a:t>
            </a:r>
          </a:p>
          <a:p>
            <a:r>
              <a:rPr lang="en-US" dirty="0" smtClean="0"/>
              <a:t>97% of the time used over HTTP in RPC model</a:t>
            </a:r>
          </a:p>
          <a:p>
            <a:r>
              <a:rPr lang="en-US" dirty="0" smtClean="0"/>
              <a:t>We will cover in much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8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A model that influenced and was based on HTTP 1.1</a:t>
            </a:r>
          </a:p>
          <a:p>
            <a:r>
              <a:rPr lang="en-US" dirty="0" smtClean="0"/>
              <a:t>Web approach to distributed computing and integration</a:t>
            </a:r>
          </a:p>
          <a:p>
            <a:r>
              <a:rPr lang="en-US" dirty="0" smtClean="0"/>
              <a:t>We will cover in much more detail later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2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generation RPC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RMI (Remote Method Invocation)</a:t>
            </a:r>
          </a:p>
          <a:p>
            <a:r>
              <a:rPr lang="en-US" dirty="0" smtClean="0"/>
              <a:t>Google Protocol Buffers </a:t>
            </a:r>
          </a:p>
          <a:p>
            <a:r>
              <a:rPr lang="en-US" dirty="0" smtClean="0"/>
              <a:t>Apache Thrift</a:t>
            </a:r>
          </a:p>
          <a:p>
            <a:r>
              <a:rPr lang="en-US" dirty="0" smtClean="0"/>
              <a:t>Apache Avro</a:t>
            </a:r>
          </a:p>
          <a:p>
            <a:r>
              <a:rPr lang="en-US" dirty="0" err="1" smtClean="0"/>
              <a:t>Kryo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will cover these in a later lecture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6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p:graphicFrame>
        <p:nvGraphicFramePr>
          <p:cNvPr id="326660" name="Object 4"/>
          <p:cNvGraphicFramePr>
            <a:graphicFrameLocks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409117"/>
              </p:ext>
            </p:extLst>
          </p:nvPr>
        </p:nvGraphicFramePr>
        <p:xfrm>
          <a:off x="1471613" y="1417638"/>
          <a:ext cx="60483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Bitmap Image" r:id="rId4" imgW="6211167" imgH="4648849" progId="Paint.Picture">
                  <p:embed/>
                </p:oleObj>
              </mc:Choice>
              <mc:Fallback>
                <p:oleObj name="Bitmap Image" r:id="rId4" imgW="6211167" imgH="46488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417638"/>
                        <a:ext cx="60483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67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1131</Words>
  <Application>Microsoft Macintosh PowerPoint</Application>
  <PresentationFormat>On-screen Show (4:3)</PresentationFormat>
  <Paragraphs>245</Paragraphs>
  <Slides>52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Office Theme</vt:lpstr>
      <vt:lpstr>Bitmap Image</vt:lpstr>
      <vt:lpstr>The Evolution of Distributed Computing and Integration </vt:lpstr>
      <vt:lpstr>PowerPoint Presentation</vt:lpstr>
      <vt:lpstr>Distributed Computing</vt:lpstr>
      <vt:lpstr>DCE</vt:lpstr>
      <vt:lpstr>CORBA Common Object Request Broker Architecture</vt:lpstr>
      <vt:lpstr>SOAP</vt:lpstr>
      <vt:lpstr>REST</vt:lpstr>
      <vt:lpstr>Next generation RPC</vt:lpstr>
      <vt:lpstr>Integration</vt:lpstr>
      <vt:lpstr>Integration</vt:lpstr>
      <vt:lpstr>Integration points</vt:lpstr>
      <vt:lpstr>Tightly coupled</vt:lpstr>
      <vt:lpstr>Loose coupling</vt:lpstr>
      <vt:lpstr>“6 Degrees of Separation”</vt:lpstr>
      <vt:lpstr>Batch file transfer -  the cockroach of integration</vt:lpstr>
      <vt:lpstr>File transfer lives on</vt:lpstr>
      <vt:lpstr>EAI</vt:lpstr>
      <vt:lpstr>EAI hub</vt:lpstr>
      <vt:lpstr>Hub approach with an ESB</vt:lpstr>
      <vt:lpstr>“Message Oriented Middleware”</vt:lpstr>
      <vt:lpstr>MOM model</vt:lpstr>
      <vt:lpstr>Queued Transaction Processing</vt:lpstr>
      <vt:lpstr>AMQP</vt:lpstr>
      <vt:lpstr>Event Driven Architecture</vt:lpstr>
      <vt:lpstr>“Event Driven Architecture”</vt:lpstr>
      <vt:lpstr>EDA </vt:lpstr>
      <vt:lpstr>Feedback loops</vt:lpstr>
      <vt:lpstr>Solution</vt:lpstr>
      <vt:lpstr>Why did SOA evolve?</vt:lpstr>
      <vt:lpstr>Service </vt:lpstr>
      <vt:lpstr>SOA failures</vt:lpstr>
      <vt:lpstr>SOA failures</vt:lpstr>
      <vt:lpstr>SOA failures</vt:lpstr>
      <vt:lpstr>“soa” successes</vt:lpstr>
      <vt:lpstr>PowerPoint Presentation</vt:lpstr>
      <vt:lpstr>Why ESB/SOA model isn’t just EAI</vt:lpstr>
      <vt:lpstr>Running your SOA like a Web startup</vt:lpstr>
      <vt:lpstr>API</vt:lpstr>
      <vt:lpstr>What is different from an API and a Service?</vt:lpstr>
      <vt:lpstr>Key API technologies</vt:lpstr>
      <vt:lpstr>PowerPoint Presentation</vt:lpstr>
      <vt:lpstr>REST description</vt:lpstr>
      <vt:lpstr>High volume integration @ eBay</vt:lpstr>
      <vt:lpstr>Change in focus</vt:lpstr>
      <vt:lpstr>PowerPoint Presentation</vt:lpstr>
      <vt:lpstr>API management</vt:lpstr>
      <vt:lpstr>Scalable analytics</vt:lpstr>
      <vt:lpstr>Cloud integration</vt:lpstr>
      <vt:lpstr>Cloud integration</vt:lpstr>
      <vt:lpstr>What’s next?</vt:lpstr>
      <vt:lpstr>Summary</vt:lpstr>
      <vt:lpstr>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193</cp:revision>
  <dcterms:created xsi:type="dcterms:W3CDTF">2012-03-07T10:41:54Z</dcterms:created>
  <dcterms:modified xsi:type="dcterms:W3CDTF">2012-10-31T14:45:43Z</dcterms:modified>
</cp:coreProperties>
</file>